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6"/>
  </p:notesMasterIdLst>
  <p:sldIdLst>
    <p:sldId id="262" r:id="rId2"/>
    <p:sldId id="258" r:id="rId3"/>
    <p:sldId id="256" r:id="rId4"/>
    <p:sldId id="257" r:id="rId5"/>
    <p:sldId id="263" r:id="rId6"/>
    <p:sldId id="289" r:id="rId7"/>
    <p:sldId id="290" r:id="rId8"/>
    <p:sldId id="268" r:id="rId9"/>
    <p:sldId id="287" r:id="rId10"/>
    <p:sldId id="288" r:id="rId11"/>
    <p:sldId id="276" r:id="rId12"/>
    <p:sldId id="271" r:id="rId13"/>
    <p:sldId id="270" r:id="rId14"/>
    <p:sldId id="281" r:id="rId15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7"/>
    </p:embeddedFont>
    <p:embeddedFont>
      <p:font typeface="IBM Plex Sans Condensed" panose="020B0506050203000203" pitchFamily="34" charset="77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0B7702-D63C-4877-AFDA-F6706FCD6C70}">
  <a:tblStyle styleId="{1A0B7702-D63C-4877-AFDA-F6706FCD6C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>
        <p:scale>
          <a:sx n="114" d="100"/>
          <a:sy n="114" d="100"/>
        </p:scale>
        <p:origin x="2104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046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290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0fef0eb15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0fef0eb15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420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502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918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286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79100" y="1137350"/>
            <a:ext cx="4959600" cy="28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⬞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342991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▪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▫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⬝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⬞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●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8.xml"/><Relationship Id="rId18" Type="http://schemas.openxmlformats.org/officeDocument/2006/relationships/image" Target="../media/image5.png"/><Relationship Id="rId3" Type="http://schemas.openxmlformats.org/officeDocument/2006/relationships/image" Target="../media/image1.png"/><Relationship Id="rId21" Type="http://schemas.openxmlformats.org/officeDocument/2006/relationships/slide" Target="slide14.xml"/><Relationship Id="rId7" Type="http://schemas.openxmlformats.org/officeDocument/2006/relationships/slide" Target="slide4.xml"/><Relationship Id="rId12" Type="http://schemas.openxmlformats.org/officeDocument/2006/relationships/slide" Target="slide7.xml"/><Relationship Id="rId17" Type="http://schemas.openxmlformats.org/officeDocument/2006/relationships/slide" Target="slide12.xml"/><Relationship Id="rId2" Type="http://schemas.openxmlformats.org/officeDocument/2006/relationships/notesSlide" Target="../notesSlides/notesSlide1.xml"/><Relationship Id="rId16" Type="http://schemas.openxmlformats.org/officeDocument/2006/relationships/slide" Target="slide11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11" Type="http://schemas.openxmlformats.org/officeDocument/2006/relationships/image" Target="../media/image4.png"/><Relationship Id="rId5" Type="http://schemas.openxmlformats.org/officeDocument/2006/relationships/slide" Target="slide3.xml"/><Relationship Id="rId15" Type="http://schemas.openxmlformats.org/officeDocument/2006/relationships/slide" Target="slide10.xml"/><Relationship Id="rId10" Type="http://schemas.openxmlformats.org/officeDocument/2006/relationships/slide" Target="slide6.xml"/><Relationship Id="rId19" Type="http://schemas.openxmlformats.org/officeDocument/2006/relationships/slide" Target="slide13.xml"/><Relationship Id="rId4" Type="http://schemas.openxmlformats.org/officeDocument/2006/relationships/slide" Target="slide2.xml"/><Relationship Id="rId9" Type="http://schemas.openxmlformats.org/officeDocument/2006/relationships/slide" Target="slide5.xml"/><Relationship Id="rId14" Type="http://schemas.openxmlformats.org/officeDocument/2006/relationships/slide" Target="slide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32.png"/><Relationship Id="rId10" Type="http://schemas.openxmlformats.org/officeDocument/2006/relationships/image" Target="../media/image12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000">
              <a:schemeClr val="accent1"/>
            </a:gs>
            <a:gs pos="71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/>
          <p:nvPr/>
        </p:nvSpPr>
        <p:spPr>
          <a:xfrm>
            <a:off x="5396430" y="1436828"/>
            <a:ext cx="584944" cy="585120"/>
          </a:xfrm>
          <a:custGeom>
            <a:avLst/>
            <a:gdLst/>
            <a:ahLst/>
            <a:cxnLst/>
            <a:rect l="l" t="t" r="r" b="b"/>
            <a:pathLst>
              <a:path w="8475" h="8476" extrusionOk="0">
                <a:moveTo>
                  <a:pt x="8157" y="0"/>
                </a:moveTo>
                <a:lnTo>
                  <a:pt x="7327" y="1075"/>
                </a:lnTo>
                <a:lnTo>
                  <a:pt x="6399" y="2150"/>
                </a:lnTo>
                <a:lnTo>
                  <a:pt x="5422" y="3249"/>
                </a:lnTo>
                <a:lnTo>
                  <a:pt x="4347" y="4348"/>
                </a:lnTo>
                <a:lnTo>
                  <a:pt x="3248" y="5422"/>
                </a:lnTo>
                <a:lnTo>
                  <a:pt x="2149" y="6399"/>
                </a:lnTo>
                <a:lnTo>
                  <a:pt x="1075" y="7327"/>
                </a:lnTo>
                <a:lnTo>
                  <a:pt x="0" y="8158"/>
                </a:lnTo>
                <a:lnTo>
                  <a:pt x="440" y="8280"/>
                </a:lnTo>
                <a:lnTo>
                  <a:pt x="855" y="8377"/>
                </a:lnTo>
                <a:lnTo>
                  <a:pt x="1294" y="8426"/>
                </a:lnTo>
                <a:lnTo>
                  <a:pt x="1734" y="8475"/>
                </a:lnTo>
                <a:lnTo>
                  <a:pt x="2174" y="8475"/>
                </a:lnTo>
                <a:lnTo>
                  <a:pt x="2613" y="8451"/>
                </a:lnTo>
                <a:lnTo>
                  <a:pt x="3028" y="8402"/>
                </a:lnTo>
                <a:lnTo>
                  <a:pt x="3468" y="8304"/>
                </a:lnTo>
                <a:lnTo>
                  <a:pt x="3883" y="8207"/>
                </a:lnTo>
                <a:lnTo>
                  <a:pt x="4323" y="8060"/>
                </a:lnTo>
                <a:lnTo>
                  <a:pt x="4714" y="7889"/>
                </a:lnTo>
                <a:lnTo>
                  <a:pt x="5129" y="7694"/>
                </a:lnTo>
                <a:lnTo>
                  <a:pt x="5520" y="7449"/>
                </a:lnTo>
                <a:lnTo>
                  <a:pt x="5886" y="7205"/>
                </a:lnTo>
                <a:lnTo>
                  <a:pt x="6252" y="6912"/>
                </a:lnTo>
                <a:lnTo>
                  <a:pt x="6594" y="6595"/>
                </a:lnTo>
                <a:lnTo>
                  <a:pt x="6912" y="6253"/>
                </a:lnTo>
                <a:lnTo>
                  <a:pt x="7205" y="5886"/>
                </a:lnTo>
                <a:lnTo>
                  <a:pt x="7449" y="5520"/>
                </a:lnTo>
                <a:lnTo>
                  <a:pt x="7693" y="5129"/>
                </a:lnTo>
                <a:lnTo>
                  <a:pt x="7889" y="4714"/>
                </a:lnTo>
                <a:lnTo>
                  <a:pt x="8060" y="4323"/>
                </a:lnTo>
                <a:lnTo>
                  <a:pt x="8206" y="3884"/>
                </a:lnTo>
                <a:lnTo>
                  <a:pt x="8304" y="3468"/>
                </a:lnTo>
                <a:lnTo>
                  <a:pt x="8402" y="3029"/>
                </a:lnTo>
                <a:lnTo>
                  <a:pt x="8450" y="2614"/>
                </a:lnTo>
                <a:lnTo>
                  <a:pt x="8475" y="2174"/>
                </a:lnTo>
                <a:lnTo>
                  <a:pt x="8475" y="1734"/>
                </a:lnTo>
                <a:lnTo>
                  <a:pt x="8426" y="1295"/>
                </a:lnTo>
                <a:lnTo>
                  <a:pt x="8377" y="855"/>
                </a:lnTo>
                <a:lnTo>
                  <a:pt x="8279" y="440"/>
                </a:lnTo>
                <a:lnTo>
                  <a:pt x="815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ctrTitle" idx="4294967295"/>
          </p:nvPr>
        </p:nvSpPr>
        <p:spPr>
          <a:xfrm>
            <a:off x="855300" y="1658034"/>
            <a:ext cx="3411600" cy="13865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 dirty="0" err="1"/>
              <a:t>Chartbot</a:t>
            </a:r>
            <a:endParaRPr sz="7700"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4294967295"/>
          </p:nvPr>
        </p:nvSpPr>
        <p:spPr>
          <a:xfrm>
            <a:off x="855300" y="3027150"/>
            <a:ext cx="3411600" cy="10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 err="1">
                <a:solidFill>
                  <a:schemeClr val="accent1"/>
                </a:solidFill>
              </a:rPr>
              <a:t>Yinjia</a:t>
            </a:r>
            <a:r>
              <a:rPr lang="en-US" sz="2000" dirty="0">
                <a:solidFill>
                  <a:schemeClr val="accent1"/>
                </a:solidFill>
              </a:rPr>
              <a:t> Liu &amp; </a:t>
            </a:r>
            <a:r>
              <a:rPr lang="en-US" sz="2000" dirty="0" err="1">
                <a:solidFill>
                  <a:schemeClr val="accent1"/>
                </a:solidFill>
              </a:rPr>
              <a:t>Chenwei</a:t>
            </a:r>
            <a:r>
              <a:rPr lang="en-US" sz="2000" dirty="0">
                <a:solidFill>
                  <a:schemeClr val="accent1"/>
                </a:solidFill>
              </a:rPr>
              <a:t> Cao</a:t>
            </a:r>
            <a:endParaRPr sz="2000" dirty="0">
              <a:solidFill>
                <a:schemeClr val="accent1"/>
              </a:solidFill>
            </a:endParaRPr>
          </a:p>
        </p:txBody>
      </p:sp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9A39EB1A-1B5B-A942-AA14-332CCE53B9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0843164"/>
                  </p:ext>
                </p:extLst>
              </p:nvPr>
            </p:nvGraphicFramePr>
            <p:xfrm>
              <a:off x="1797611" y="989692"/>
              <a:ext cx="237710" cy="221862"/>
            </p:xfrm>
            <a:graphic>
              <a:graphicData uri="http://schemas.microsoft.com/office/powerpoint/2016/slidezoom">
                <pslz:sldZm>
                  <pslz:sldZmObj sldId="258" cId="0">
                    <pslz:zmPr id="{6BA2C523-5487-B341-BD7A-934ECD7295F4}" returnToParent="0" imageType="cover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7710" cy="22186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A39EB1A-1B5B-A942-AA14-332CCE53B9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7611" y="989692"/>
                <a:ext cx="237710" cy="221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56E1223E-815D-F64B-91CD-5485D42EC2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878766"/>
                  </p:ext>
                </p:extLst>
              </p:nvPr>
            </p:nvGraphicFramePr>
            <p:xfrm>
              <a:off x="3725428" y="1636746"/>
              <a:ext cx="253397" cy="236504"/>
            </p:xfrm>
            <a:graphic>
              <a:graphicData uri="http://schemas.microsoft.com/office/powerpoint/2016/slidezoom">
                <pslz:sldZm>
                  <pslz:sldZmObj sldId="256" cId="0">
                    <pslz:zmPr id="{B61CCBDD-6619-0144-AB5B-26A1A7BF5204}" returnToParent="0" imageType="cover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3397" cy="23650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6E1223E-815D-F64B-91CD-5485D42EC2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5428" y="1636746"/>
                <a:ext cx="253397" cy="236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5258D723-8FB7-3247-9563-82C5781C66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1760353"/>
                  </p:ext>
                </p:extLst>
              </p:nvPr>
            </p:nvGraphicFramePr>
            <p:xfrm>
              <a:off x="4446702" y="1211554"/>
              <a:ext cx="417219" cy="417219"/>
            </p:xfrm>
            <a:graphic>
              <a:graphicData uri="http://schemas.microsoft.com/office/powerpoint/2016/slidezoom">
                <pslz:sldZm>
                  <pslz:sldZmObj sldId="257" cId="0">
                    <pslz:zmPr id="{04F7B59F-C264-8A42-9AD3-A5A8F943F692}" returnToParent="0" imageType="cover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7219" cy="41721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258D723-8FB7-3247-9563-82C5781C66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46702" y="1211554"/>
                <a:ext cx="417219" cy="417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72DB0F12-6FFF-6949-938F-CAB6239A0C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6407114"/>
                  </p:ext>
                </p:extLst>
              </p:nvPr>
            </p:nvGraphicFramePr>
            <p:xfrm>
              <a:off x="5396430" y="2179715"/>
              <a:ext cx="201999" cy="191899"/>
            </p:xfrm>
            <a:graphic>
              <a:graphicData uri="http://schemas.microsoft.com/office/powerpoint/2016/slidezoom">
                <pslz:sldZm>
                  <pslz:sldZmObj sldId="263" cId="0">
                    <pslz:zmPr id="{D6F30226-06BF-4342-8377-6D85B7D4F70F}" returnToParent="0" imageType="cover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999" cy="19189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Slide Zoom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2DB0F12-6FFF-6949-938F-CAB6239A0C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96430" y="2179715"/>
                <a:ext cx="201999" cy="191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E8FB79B6-D5E8-0C42-8788-E1CA3F50FD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996224"/>
                  </p:ext>
                </p:extLst>
              </p:nvPr>
            </p:nvGraphicFramePr>
            <p:xfrm>
              <a:off x="6095725" y="1436828"/>
              <a:ext cx="253398" cy="236505"/>
            </p:xfrm>
            <a:graphic>
              <a:graphicData uri="http://schemas.microsoft.com/office/powerpoint/2016/slidezoom">
                <pslz:sldZm>
                  <pslz:sldZmObj sldId="289" cId="4056951877">
                    <pslz:zmPr id="{54CB0271-B35A-6F4F-B76A-7A338BCCD0B5}" returnToParent="0" imageType="cover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3398" cy="23650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Slide Zoom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E8FB79B6-D5E8-0C42-8788-E1CA3F50FD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5725" y="1436828"/>
                <a:ext cx="253398" cy="236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5D09D270-E087-C74C-A537-8B1AE671B6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8309062"/>
                  </p:ext>
                </p:extLst>
              </p:nvPr>
            </p:nvGraphicFramePr>
            <p:xfrm>
              <a:off x="3908864" y="2021949"/>
              <a:ext cx="891305" cy="707802"/>
            </p:xfrm>
            <a:graphic>
              <a:graphicData uri="http://schemas.microsoft.com/office/powerpoint/2016/slidezoom">
                <pslz:sldZm>
                  <pslz:sldZmObj sldId="290" cId="1504020601">
                    <pslz:zmPr id="{767D89B8-F2DE-9F4A-B22A-CF2DCB9DD11A}" returnToParent="0" imageType="cover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91305" cy="70780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Slide Zoom 13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5D09D270-E087-C74C-A537-8B1AE671B6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08864" y="2021949"/>
                <a:ext cx="891305" cy="707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BC8DC544-5C5E-CD47-911E-1D252EAB25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0439291"/>
                  </p:ext>
                </p:extLst>
              </p:nvPr>
            </p:nvGraphicFramePr>
            <p:xfrm>
              <a:off x="2943965" y="311942"/>
              <a:ext cx="253398" cy="236505"/>
            </p:xfrm>
            <a:graphic>
              <a:graphicData uri="http://schemas.microsoft.com/office/powerpoint/2016/slidezoom">
                <pslz:sldZm>
                  <pslz:sldZmObj sldId="268" cId="0">
                    <pslz:zmPr id="{78639635-AAF5-CC40-8C19-2A844362C74A}" returnToParent="0" imageType="cover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3398" cy="23650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BC8DC544-5C5E-CD47-911E-1D252EAB25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3965" y="311942"/>
                <a:ext cx="253398" cy="236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9F9C5D74-5C3E-4045-8913-87C9580541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3216516"/>
                  </p:ext>
                </p:extLst>
              </p:nvPr>
            </p:nvGraphicFramePr>
            <p:xfrm>
              <a:off x="5043722" y="211550"/>
              <a:ext cx="252774" cy="235922"/>
            </p:xfrm>
            <a:graphic>
              <a:graphicData uri="http://schemas.microsoft.com/office/powerpoint/2016/slidezoom">
                <pslz:sldZm>
                  <pslz:sldZmObj sldId="287" cId="1113469187">
                    <pslz:zmPr id="{93371B5E-75A6-EB4D-B1A9-6F8ACE284148}" returnToParent="0" imageType="cover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2774" cy="23592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8" name="Slide Zoom 17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9F9C5D74-5C3E-4045-8913-87C9580541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43722" y="211550"/>
                <a:ext cx="252774" cy="235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B220FD89-8CFD-2248-B234-E0D0370F7D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362883"/>
                  </p:ext>
                </p:extLst>
              </p:nvPr>
            </p:nvGraphicFramePr>
            <p:xfrm>
              <a:off x="5791212" y="194273"/>
              <a:ext cx="252774" cy="235922"/>
            </p:xfrm>
            <a:graphic>
              <a:graphicData uri="http://schemas.microsoft.com/office/powerpoint/2016/slidezoom">
                <pslz:sldZm>
                  <pslz:sldZmObj sldId="288" cId="179608066">
                    <pslz:zmPr id="{A021550D-5529-5648-94F4-5A758615302F}" returnToParent="0" imageType="cover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2774" cy="23592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3" name="Slide Zoom 2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220FD89-8CFD-2248-B234-E0D0370F7D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91212" y="194273"/>
                <a:ext cx="252774" cy="235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E7B0739F-EF71-9046-9A09-4832AD75A4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8930417"/>
                  </p:ext>
                </p:extLst>
              </p:nvPr>
            </p:nvGraphicFramePr>
            <p:xfrm>
              <a:off x="1195318" y="567762"/>
              <a:ext cx="289796" cy="270476"/>
            </p:xfrm>
            <a:graphic>
              <a:graphicData uri="http://schemas.microsoft.com/office/powerpoint/2016/slidezoom">
                <pslz:sldZm>
                  <pslz:sldZmObj sldId="276" cId="4293037364">
                    <pslz:zmPr id="{56FB0346-B19A-1A45-9A77-AAE77F6CD567}" returnToParent="0" imageType="cover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9796" cy="27047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6" name="Slide Zoom 25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E7B0739F-EF71-9046-9A09-4832AD75A4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5318" y="567762"/>
                <a:ext cx="289796" cy="270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9" name="Slide Zoom 28">
                <a:extLst>
                  <a:ext uri="{FF2B5EF4-FFF2-40B4-BE49-F238E27FC236}">
                    <a16:creationId xmlns:a16="http://schemas.microsoft.com/office/drawing/2014/main" id="{59E92697-3E7F-CB4A-B73D-B764A04B59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2677900"/>
                  </p:ext>
                </p:extLst>
              </p:nvPr>
            </p:nvGraphicFramePr>
            <p:xfrm>
              <a:off x="396230" y="1389785"/>
              <a:ext cx="256059" cy="238988"/>
            </p:xfrm>
            <a:graphic>
              <a:graphicData uri="http://schemas.microsoft.com/office/powerpoint/2016/slidezoom">
                <pslz:sldZm>
                  <pslz:sldZmObj sldId="271" cId="2280342332">
                    <pslz:zmPr id="{B01F6387-4740-BF48-B4FB-55AFBE80F441}" returnToParent="0" imageType="cover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059" cy="23898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9" name="Slide Zoom 28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59E92697-3E7F-CB4A-B73D-B764A04B59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230" y="1389785"/>
                <a:ext cx="256059" cy="238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2" name="Slide Zoom 31">
                <a:extLst>
                  <a:ext uri="{FF2B5EF4-FFF2-40B4-BE49-F238E27FC236}">
                    <a16:creationId xmlns:a16="http://schemas.microsoft.com/office/drawing/2014/main" id="{A3B35F76-909D-C847-B435-7668AD9E2E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9663250"/>
                  </p:ext>
                </p:extLst>
              </p:nvPr>
            </p:nvGraphicFramePr>
            <p:xfrm>
              <a:off x="5043722" y="1070986"/>
              <a:ext cx="1000264" cy="1000264"/>
            </p:xfrm>
            <a:graphic>
              <a:graphicData uri="http://schemas.microsoft.com/office/powerpoint/2016/slidezoom">
                <pslz:sldZm>
                  <pslz:sldZmObj sldId="270" cId="1133803909">
                    <pslz:zmPr id="{2182D4EA-6C45-4C40-AC29-6F39718E8AB9}" returnToParent="0" imageType="cover" transitionDur="1000" showBg="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0264" cy="10002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2" name="Slide Zoom 31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A3B35F76-909D-C847-B435-7668AD9E2E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43722" y="1070986"/>
                <a:ext cx="1000264" cy="1000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5" name="Slide Zoom 34">
                <a:extLst>
                  <a:ext uri="{FF2B5EF4-FFF2-40B4-BE49-F238E27FC236}">
                    <a16:creationId xmlns:a16="http://schemas.microsoft.com/office/drawing/2014/main" id="{B597A597-AC93-984C-984F-8FA14C0C83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7775358"/>
                  </p:ext>
                </p:extLst>
              </p:nvPr>
            </p:nvGraphicFramePr>
            <p:xfrm>
              <a:off x="6396694" y="1516051"/>
              <a:ext cx="2682802" cy="3627449"/>
            </p:xfrm>
            <a:graphic>
              <a:graphicData uri="http://schemas.microsoft.com/office/powerpoint/2016/slidezoom">
                <pslz:sldZm>
                  <pslz:sldZmObj sldId="281" cId="3416452130">
                    <pslz:zmPr id="{8B3AB889-D511-364E-BAD9-C1FA138D9196}" returnToParent="0" imageType="cover" transitionDur="1000" showBg="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82802" cy="362744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5" name="Slide Zoom 34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B597A597-AC93-984C-984F-8FA14C0C83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96694" y="1516051"/>
                <a:ext cx="2682802" cy="362744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5879412" cy="54345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Second model with embedding layer</a:t>
            </a:r>
            <a:endParaRPr dirty="0"/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623C1D-548C-A440-93C3-199EA5BC9B50}"/>
              </a:ext>
            </a:extLst>
          </p:cNvPr>
          <p:cNvSpPr txBox="1"/>
          <p:nvPr/>
        </p:nvSpPr>
        <p:spPr>
          <a:xfrm>
            <a:off x="223935" y="356115"/>
            <a:ext cx="8266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34C6C8-2617-324C-AFD6-F0C8AC4D730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878"/>
            <a:ext cx="6400800" cy="260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51A2CB-0564-D64B-9148-7FD5F905DA2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1808"/>
            <a:ext cx="4709160" cy="21116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E07C8-A522-F445-A560-5E4B55BA0AB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491" y="3031808"/>
            <a:ext cx="4434840" cy="21274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4F28037-4BDC-AA45-A42B-75C2D11F9AC2}"/>
              </a:ext>
            </a:extLst>
          </p:cNvPr>
          <p:cNvSpPr/>
          <p:nvPr/>
        </p:nvSpPr>
        <p:spPr>
          <a:xfrm>
            <a:off x="223935" y="1175654"/>
            <a:ext cx="2733869" cy="111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B7C4A-D3CD-1D40-B1C9-5BE7C1501E7C}"/>
              </a:ext>
            </a:extLst>
          </p:cNvPr>
          <p:cNvSpPr/>
          <p:nvPr/>
        </p:nvSpPr>
        <p:spPr>
          <a:xfrm>
            <a:off x="233266" y="1766589"/>
            <a:ext cx="2733869" cy="111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C3F1BD-2C59-6C40-A505-CD7603BA1200}"/>
              </a:ext>
            </a:extLst>
          </p:cNvPr>
          <p:cNvSpPr/>
          <p:nvPr/>
        </p:nvSpPr>
        <p:spPr>
          <a:xfrm>
            <a:off x="326571" y="3554963"/>
            <a:ext cx="2108719" cy="307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8CD52E-0439-0743-B5D5-002B6DFD0B22}"/>
              </a:ext>
            </a:extLst>
          </p:cNvPr>
          <p:cNvSpPr/>
          <p:nvPr/>
        </p:nvSpPr>
        <p:spPr>
          <a:xfrm>
            <a:off x="2556589" y="3971220"/>
            <a:ext cx="2152571" cy="307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8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14" name="Google Shape;314;p31"/>
          <p:cNvSpPr txBox="1">
            <a:spLocks noGrp="1"/>
          </p:cNvSpPr>
          <p:nvPr>
            <p:ph type="body" idx="4294967295"/>
          </p:nvPr>
        </p:nvSpPr>
        <p:spPr>
          <a:xfrm>
            <a:off x="84156" y="90111"/>
            <a:ext cx="5813724" cy="6505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lt1"/>
                </a:solidFill>
              </a:rPr>
              <a:t>Model Evaluation</a:t>
            </a:r>
            <a:endParaRPr sz="6000" b="1" dirty="0">
              <a:solidFill>
                <a:schemeClr val="lt1"/>
              </a:solidFill>
            </a:endParaRPr>
          </a:p>
        </p:txBody>
      </p:sp>
      <p:grpSp>
        <p:nvGrpSpPr>
          <p:cNvPr id="315" name="Google Shape;315;p31"/>
          <p:cNvGrpSpPr/>
          <p:nvPr/>
        </p:nvGrpSpPr>
        <p:grpSpPr>
          <a:xfrm>
            <a:off x="6415998" y="1262638"/>
            <a:ext cx="2583798" cy="3697255"/>
            <a:chOff x="6092896" y="1233444"/>
            <a:chExt cx="2714848" cy="3653541"/>
          </a:xfrm>
        </p:grpSpPr>
        <p:pic>
          <p:nvPicPr>
            <p:cNvPr id="316" name="Google Shape;316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92896" y="1233444"/>
              <a:ext cx="2714848" cy="365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13796" y="1855508"/>
              <a:ext cx="232462" cy="1565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BE41C3-5EAB-D14D-8D12-241B7A2E6983}"/>
              </a:ext>
            </a:extLst>
          </p:cNvPr>
          <p:cNvSpPr txBox="1"/>
          <p:nvPr/>
        </p:nvSpPr>
        <p:spPr>
          <a:xfrm>
            <a:off x="-10141" y="4463607"/>
            <a:ext cx="7059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same epochs of 600, batch size 10, We find results for two methods are similar and both have overfitting problem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B7C32C-3E2A-4E4D-AC33-32688E24855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41" y="1114937"/>
            <a:ext cx="6237205" cy="9223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989CDD-7ACA-B24B-A421-CC6D80B5FA12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8" y="2355399"/>
            <a:ext cx="6220656" cy="11404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EFD93D-886C-8A46-863B-9FBF3E54EC1A}"/>
              </a:ext>
            </a:extLst>
          </p:cNvPr>
          <p:cNvSpPr txBox="1"/>
          <p:nvPr/>
        </p:nvSpPr>
        <p:spPr>
          <a:xfrm>
            <a:off x="84156" y="740664"/>
            <a:ext cx="2593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with one-hot method: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238E1-9CCD-CA4A-9352-63B13BF2B968}"/>
              </a:ext>
            </a:extLst>
          </p:cNvPr>
          <p:cNvSpPr txBox="1"/>
          <p:nvPr/>
        </p:nvSpPr>
        <p:spPr>
          <a:xfrm>
            <a:off x="-10141" y="2037308"/>
            <a:ext cx="2509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with embedding layer: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DDA6B7-DC7F-E74E-BD61-8655FF4C2F97}"/>
              </a:ext>
            </a:extLst>
          </p:cNvPr>
          <p:cNvSpPr txBox="1"/>
          <p:nvPr/>
        </p:nvSpPr>
        <p:spPr>
          <a:xfrm>
            <a:off x="-91440" y="3487945"/>
            <a:ext cx="3785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Embedding Model change optimizer to </a:t>
            </a:r>
            <a:r>
              <a:rPr lang="en-US" dirty="0" err="1"/>
              <a:t>adam</a:t>
            </a:r>
            <a:r>
              <a:rPr lang="en-US" dirty="0"/>
              <a:t>:</a:t>
            </a:r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B19CD0EC-39EC-034A-A3D3-2AC3AEC13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141" y="3754311"/>
            <a:ext cx="6218789" cy="7078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B60889-511C-E044-B206-D02ECBF8B555}"/>
              </a:ext>
            </a:extLst>
          </p:cNvPr>
          <p:cNvSpPr/>
          <p:nvPr/>
        </p:nvSpPr>
        <p:spPr>
          <a:xfrm>
            <a:off x="3433665" y="1894114"/>
            <a:ext cx="811764" cy="143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26CA98-16EB-3E4A-B5F4-E6B15083DE6E}"/>
              </a:ext>
            </a:extLst>
          </p:cNvPr>
          <p:cNvSpPr/>
          <p:nvPr/>
        </p:nvSpPr>
        <p:spPr>
          <a:xfrm>
            <a:off x="5179646" y="1894113"/>
            <a:ext cx="1029002" cy="129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D1A541-90EC-3D41-A099-B6C3491989C2}"/>
              </a:ext>
            </a:extLst>
          </p:cNvPr>
          <p:cNvSpPr/>
          <p:nvPr/>
        </p:nvSpPr>
        <p:spPr>
          <a:xfrm>
            <a:off x="3442996" y="4282106"/>
            <a:ext cx="811764" cy="143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103E78-3349-AE44-A9DC-D6292DD25D5C}"/>
              </a:ext>
            </a:extLst>
          </p:cNvPr>
          <p:cNvSpPr/>
          <p:nvPr/>
        </p:nvSpPr>
        <p:spPr>
          <a:xfrm>
            <a:off x="3466569" y="3342063"/>
            <a:ext cx="811764" cy="143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9CA1A4-6449-5B47-9D23-97B99594E0A8}"/>
              </a:ext>
            </a:extLst>
          </p:cNvPr>
          <p:cNvSpPr/>
          <p:nvPr/>
        </p:nvSpPr>
        <p:spPr>
          <a:xfrm>
            <a:off x="5179646" y="4297822"/>
            <a:ext cx="1029002" cy="143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96EB2E-EEA9-E048-9DEF-7B9204EC226B}"/>
              </a:ext>
            </a:extLst>
          </p:cNvPr>
          <p:cNvSpPr/>
          <p:nvPr/>
        </p:nvSpPr>
        <p:spPr>
          <a:xfrm>
            <a:off x="5179646" y="3342063"/>
            <a:ext cx="1029002" cy="147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37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6"/>
          <p:cNvGrpSpPr/>
          <p:nvPr/>
        </p:nvGrpSpPr>
        <p:grpSpPr>
          <a:xfrm>
            <a:off x="7734102" y="3703320"/>
            <a:ext cx="1340546" cy="1440180"/>
            <a:chOff x="6016688" y="1238675"/>
            <a:chExt cx="2840226" cy="3645025"/>
          </a:xfrm>
        </p:grpSpPr>
        <p:pic>
          <p:nvPicPr>
            <p:cNvPr id="222" name="Google Shape;22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16688" y="1238675"/>
              <a:ext cx="2840226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34036" y="1833429"/>
              <a:ext cx="253619" cy="17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4" name="Google Shape;224;p26"/>
          <p:cNvSpPr txBox="1">
            <a:spLocks noGrp="1"/>
          </p:cNvSpPr>
          <p:nvPr>
            <p:ph type="ctrTitle" idx="4294967295"/>
          </p:nvPr>
        </p:nvSpPr>
        <p:spPr>
          <a:xfrm>
            <a:off x="1873801" y="119870"/>
            <a:ext cx="5593623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One-hot CB VS Embedding CB</a:t>
            </a:r>
            <a:endParaRPr sz="4800" dirty="0"/>
          </a:p>
        </p:txBody>
      </p:sp>
      <p:sp>
        <p:nvSpPr>
          <p:cNvPr id="230" name="Google Shape;230;p2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0" y="3703320"/>
            <a:ext cx="1271016" cy="144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F00658-A916-1549-B55C-D1F3AC86AFC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16" y="990836"/>
            <a:ext cx="3300984" cy="34325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5D12F6-9A3A-204D-B2DE-BE01811A7584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008" y="990836"/>
            <a:ext cx="3405987" cy="34325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FDF4A6-D751-2A4D-8228-D66084BDFC6C}"/>
              </a:ext>
            </a:extLst>
          </p:cNvPr>
          <p:cNvSpPr/>
          <p:nvPr/>
        </p:nvSpPr>
        <p:spPr>
          <a:xfrm>
            <a:off x="4823927" y="1651518"/>
            <a:ext cx="2369975" cy="111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miley Face 2">
            <a:extLst>
              <a:ext uri="{FF2B5EF4-FFF2-40B4-BE49-F238E27FC236}">
                <a16:creationId xmlns:a16="http://schemas.microsoft.com/office/drawing/2014/main" id="{A706FC53-43A2-EF4C-98C9-C45390233F53}"/>
              </a:ext>
            </a:extLst>
          </p:cNvPr>
          <p:cNvSpPr/>
          <p:nvPr/>
        </p:nvSpPr>
        <p:spPr>
          <a:xfrm>
            <a:off x="7257910" y="1568495"/>
            <a:ext cx="317241" cy="317241"/>
          </a:xfrm>
          <a:prstGeom prst="smileyFace">
            <a:avLst>
              <a:gd name="adj" fmla="val 465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42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ctrTitle" idx="4294967295"/>
          </p:nvPr>
        </p:nvSpPr>
        <p:spPr>
          <a:xfrm>
            <a:off x="-1375836" y="205845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/>
              <a:t>Conclusion</a:t>
            </a:r>
            <a:endParaRPr sz="9600" dirty="0"/>
          </a:p>
        </p:txBody>
      </p:sp>
      <p:sp>
        <p:nvSpPr>
          <p:cNvPr id="213" name="Google Shape;213;p2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214" name="Google Shape;214;p25"/>
          <p:cNvGrpSpPr/>
          <p:nvPr/>
        </p:nvGrpSpPr>
        <p:grpSpPr>
          <a:xfrm>
            <a:off x="6820364" y="3166216"/>
            <a:ext cx="2323636" cy="1977284"/>
            <a:chOff x="5503605" y="983607"/>
            <a:chExt cx="3588232" cy="2803836"/>
          </a:xfrm>
        </p:grpSpPr>
        <p:pic>
          <p:nvPicPr>
            <p:cNvPr id="215" name="Google Shape;215;p25"/>
            <p:cNvPicPr preferRelativeResize="0"/>
            <p:nvPr/>
          </p:nvPicPr>
          <p:blipFill rotWithShape="1">
            <a:blip r:embed="rId3">
              <a:alphaModFix/>
            </a:blip>
            <a:srcRect b="41934"/>
            <a:stretch/>
          </p:blipFill>
          <p:spPr>
            <a:xfrm>
              <a:off x="5503605" y="983607"/>
              <a:ext cx="3588232" cy="2803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9435" y="1724361"/>
              <a:ext cx="322950" cy="3166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5AAA19-7811-4A46-9549-23A4321481C5}"/>
              </a:ext>
            </a:extLst>
          </p:cNvPr>
          <p:cNvSpPr txBox="1"/>
          <p:nvPr/>
        </p:nvSpPr>
        <p:spPr>
          <a:xfrm>
            <a:off x="201168" y="1298448"/>
            <a:ext cx="57790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Obviously, our chatbot is not so smart and it is not so human because conversation is an art. Even Facebook says its ‘</a:t>
            </a:r>
            <a:r>
              <a:rPr lang="en-US" sz="1600" dirty="0" err="1">
                <a:solidFill>
                  <a:schemeClr val="bg1"/>
                </a:solidFill>
              </a:rPr>
              <a:t>Blender’chatbot</a:t>
            </a:r>
            <a:r>
              <a:rPr lang="en-US" sz="1600" dirty="0">
                <a:solidFill>
                  <a:schemeClr val="bg1"/>
                </a:solidFill>
              </a:rPr>
              <a:t> is the most humanlike ever with 9.4 billion parameters, it still would lose control sometimes. 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We also tried to change to different optimizer, different batch size and run more or less epochs, but all of the changes did not give us a really good result.  Considering the limitation of dataset and computational expense, we </a:t>
            </a:r>
            <a:r>
              <a:rPr lang="en-US" sz="1800" b="1" dirty="0">
                <a:solidFill>
                  <a:schemeClr val="bg1"/>
                </a:solidFill>
              </a:rPr>
              <a:t>suggest</a:t>
            </a:r>
            <a:r>
              <a:rPr lang="en-US" sz="1600" dirty="0">
                <a:solidFill>
                  <a:schemeClr val="bg1"/>
                </a:solidFill>
              </a:rPr>
              <a:t> to using </a:t>
            </a:r>
            <a:r>
              <a:rPr lang="en-US" sz="1800" b="1" dirty="0">
                <a:solidFill>
                  <a:schemeClr val="bg1"/>
                </a:solidFill>
              </a:rPr>
              <a:t>transfer learning </a:t>
            </a:r>
            <a:r>
              <a:rPr lang="en-US" sz="1600" dirty="0">
                <a:solidFill>
                  <a:schemeClr val="bg1"/>
                </a:solidFill>
              </a:rPr>
              <a:t>instead of developing model from scratch or we can add </a:t>
            </a:r>
            <a:r>
              <a:rPr lang="en-US" sz="1800" b="1" dirty="0">
                <a:solidFill>
                  <a:schemeClr val="bg1"/>
                </a:solidFill>
              </a:rPr>
              <a:t>with attention </a:t>
            </a:r>
            <a:r>
              <a:rPr lang="en-US" sz="1600" dirty="0">
                <a:solidFill>
                  <a:schemeClr val="bg1"/>
                </a:solidFill>
              </a:rPr>
              <a:t>if we would explore and improve our chatbot furthermore.</a:t>
            </a:r>
          </a:p>
        </p:txBody>
      </p:sp>
    </p:spTree>
    <p:extLst>
      <p:ext uri="{BB962C8B-B14F-4D97-AF65-F5344CB8AC3E}">
        <p14:creationId xmlns:p14="http://schemas.microsoft.com/office/powerpoint/2010/main" val="1133803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00" y="127182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6"/>
          <p:cNvSpPr txBox="1">
            <a:spLocks noGrp="1"/>
          </p:cNvSpPr>
          <p:nvPr>
            <p:ph type="title"/>
          </p:nvPr>
        </p:nvSpPr>
        <p:spPr>
          <a:xfrm>
            <a:off x="779100" y="557784"/>
            <a:ext cx="6060612" cy="59831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Chatbot: Thank You! Have a nice day!</a:t>
            </a:r>
            <a:endParaRPr dirty="0"/>
          </a:p>
        </p:txBody>
      </p:sp>
      <p:sp>
        <p:nvSpPr>
          <p:cNvPr id="368" name="Google Shape;368;p3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69" name="Google Shape;3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688" y="1484231"/>
            <a:ext cx="2617500" cy="349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8507" y="1539192"/>
            <a:ext cx="2572825" cy="343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2650" y="2013127"/>
            <a:ext cx="704850" cy="63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64225" y="3603037"/>
            <a:ext cx="516825" cy="5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53615" y="2893785"/>
            <a:ext cx="485775" cy="44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96893" y="2783898"/>
            <a:ext cx="548700" cy="660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75522" y="1977200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62661" y="3581813"/>
            <a:ext cx="419450" cy="5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90132" y="3690000"/>
            <a:ext cx="366071" cy="3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6452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889" y="77688"/>
            <a:ext cx="1950143" cy="183969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>
            <a:spLocks noGrp="1"/>
          </p:cNvSpPr>
          <p:nvPr>
            <p:ph type="subTitle" idx="4294967295"/>
          </p:nvPr>
        </p:nvSpPr>
        <p:spPr>
          <a:xfrm>
            <a:off x="156461" y="825912"/>
            <a:ext cx="3354835" cy="33894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b="1" dirty="0">
                <a:solidFill>
                  <a:schemeClr val="bg1"/>
                </a:solidFill>
              </a:rPr>
              <a:t>A chatbot is a software that provides a real conversational experience to the user, A well-optimized  chatbot can converse as well as humans do.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71" name="Google Shape;71;p13"/>
          <p:cNvGrpSpPr/>
          <p:nvPr/>
        </p:nvGrpSpPr>
        <p:grpSpPr>
          <a:xfrm>
            <a:off x="5555780" y="1653057"/>
            <a:ext cx="3588220" cy="3490443"/>
            <a:chOff x="5826900" y="1367600"/>
            <a:chExt cx="3881675" cy="3775901"/>
          </a:xfrm>
        </p:grpSpPr>
        <p:pic>
          <p:nvPicPr>
            <p:cNvPr id="72" name="Google Shape;72;p13"/>
            <p:cNvPicPr preferRelativeResize="0"/>
            <p:nvPr/>
          </p:nvPicPr>
          <p:blipFill rotWithShape="1">
            <a:blip r:embed="rId4">
              <a:alphaModFix/>
            </a:blip>
            <a:srcRect b="27714"/>
            <a:stretch/>
          </p:blipFill>
          <p:spPr>
            <a:xfrm>
              <a:off x="5826900" y="1367600"/>
              <a:ext cx="3881675" cy="3775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61147" y="2238285"/>
              <a:ext cx="349350" cy="239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13"/>
          <p:cNvSpPr txBox="1">
            <a:spLocks noGrp="1"/>
          </p:cNvSpPr>
          <p:nvPr>
            <p:ph type="ctrTitle" idx="4294967295"/>
          </p:nvPr>
        </p:nvSpPr>
        <p:spPr>
          <a:xfrm>
            <a:off x="-260273" y="149290"/>
            <a:ext cx="5110193" cy="84824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2"/>
                </a:solidFill>
              </a:rPr>
              <a:t>What is Chatbot?</a:t>
            </a:r>
            <a:endParaRPr sz="6000" dirty="0">
              <a:solidFill>
                <a:schemeClr val="lt2"/>
              </a:solidFill>
            </a:endParaRP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1EE20A0-3B1E-2D4D-958B-A24875EC5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2091" y="1917378"/>
            <a:ext cx="3147488" cy="31425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ctrTitle"/>
          </p:nvPr>
        </p:nvSpPr>
        <p:spPr>
          <a:xfrm>
            <a:off x="0" y="41216"/>
            <a:ext cx="6828576" cy="80640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How to build a chatbot?</a:t>
            </a:r>
            <a:endParaRPr sz="6000" dirty="0"/>
          </a:p>
        </p:txBody>
      </p:sp>
      <p:pic>
        <p:nvPicPr>
          <p:cNvPr id="46" name="Google Shape;4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448" y="847620"/>
            <a:ext cx="3162577" cy="403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075" y="119232"/>
            <a:ext cx="767393" cy="7673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5934B5-1C1A-4C46-8DC4-DCEC96D8F04E}"/>
              </a:ext>
            </a:extLst>
          </p:cNvPr>
          <p:cNvSpPr txBox="1"/>
          <p:nvPr/>
        </p:nvSpPr>
        <p:spPr>
          <a:xfrm>
            <a:off x="155448" y="886628"/>
            <a:ext cx="53583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IBM Plex Sans Condensed"/>
              </a:rPr>
              <a:t>Generation strategy to create an open domain chatbot</a:t>
            </a:r>
            <a:endParaRPr lang="en-US" sz="2800" b="1" dirty="0">
              <a:solidFill>
                <a:schemeClr val="bg1"/>
              </a:solidFill>
              <a:latin typeface="IBM Plex Sans Condensed"/>
              <a:sym typeface="IBM Plex Sans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IBM Plex Sans Condensed"/>
                <a:sym typeface="IBM Plex Sans Condensed"/>
              </a:rPr>
              <a:t>Python &amp; Google </a:t>
            </a:r>
            <a:r>
              <a:rPr lang="en-US" sz="2800" b="1" dirty="0" err="1">
                <a:solidFill>
                  <a:schemeClr val="bg1"/>
                </a:solidFill>
                <a:latin typeface="IBM Plex Sans Condensed"/>
                <a:sym typeface="IBM Plex Sans Condensed"/>
              </a:rPr>
              <a:t>Colab</a:t>
            </a:r>
            <a:endParaRPr lang="en-US" sz="2800" b="1" dirty="0">
              <a:solidFill>
                <a:schemeClr val="bg1"/>
              </a:solidFill>
              <a:latin typeface="IBM Plex Sans Condensed"/>
              <a:sym typeface="IBM Plex Sans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IBM Plex Sans Condensed"/>
                <a:sym typeface="IBM Plex Sans Condensed"/>
              </a:rPr>
              <a:t>Using </a:t>
            </a:r>
            <a:r>
              <a:rPr lang="en-US" sz="2800" b="1" dirty="0" err="1">
                <a:solidFill>
                  <a:schemeClr val="bg1"/>
                </a:solidFill>
                <a:latin typeface="IBM Plex Sans Condensed"/>
                <a:sym typeface="IBM Plex Sans Condensed"/>
              </a:rPr>
              <a:t>Tensorflow</a:t>
            </a:r>
            <a:r>
              <a:rPr lang="en-US" sz="2800" b="1" dirty="0">
                <a:solidFill>
                  <a:schemeClr val="bg1"/>
                </a:solidFill>
                <a:latin typeface="IBM Plex Sans Condensed"/>
                <a:sym typeface="IBM Plex Sans Condensed"/>
              </a:rPr>
              <a:t> and </a:t>
            </a:r>
            <a:r>
              <a:rPr lang="en-US" sz="2800" b="1" dirty="0" err="1">
                <a:solidFill>
                  <a:schemeClr val="bg1"/>
                </a:solidFill>
                <a:latin typeface="IBM Plex Sans Condensed"/>
                <a:sym typeface="IBM Plex Sans Condensed"/>
              </a:rPr>
              <a:t>Keras</a:t>
            </a:r>
            <a:r>
              <a:rPr lang="en-US" sz="2800" b="1" dirty="0">
                <a:solidFill>
                  <a:schemeClr val="bg1"/>
                </a:solidFill>
                <a:latin typeface="IBM Plex Sans Condensed"/>
                <a:sym typeface="IBM Plex Sans Condensed"/>
              </a:rPr>
              <a:t> to build  LSTM Seq2Seq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IBM Plex Sans Condensed"/>
                <a:sym typeface="IBM Plex Sans Condensed"/>
              </a:rPr>
              <a:t>Using Natural Language Processing (NLP)  for preprocessing: one-hot encoding and word embedding </a:t>
            </a:r>
          </a:p>
          <a:p>
            <a:endParaRPr 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334" y="1156100"/>
            <a:ext cx="820766" cy="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177" y="112928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102444" y="596133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Datasets overview</a:t>
            </a:r>
            <a:endParaRPr sz="6000" dirty="0"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91694" y="965439"/>
            <a:ext cx="4993004" cy="341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cs typeface="Arial"/>
                <a:sym typeface="Arial"/>
              </a:rPr>
              <a:t>The datasets we used are collected from Kaggle which consists of 2363 records conversations between a human and other human acting as a companion bot.</a:t>
            </a: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sz="2800" b="1" dirty="0">
              <a:solidFill>
                <a:schemeClr val="bg1"/>
              </a:solidFill>
              <a:cs typeface="Arial"/>
              <a:sym typeface="Arial"/>
            </a:endParaRPr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59" name="Google Shape;59;p12"/>
          <p:cNvGrpSpPr/>
          <p:nvPr/>
        </p:nvGrpSpPr>
        <p:grpSpPr>
          <a:xfrm>
            <a:off x="6986537" y="1317174"/>
            <a:ext cx="358351" cy="298118"/>
            <a:chOff x="1926350" y="995225"/>
            <a:chExt cx="428650" cy="356600"/>
          </a:xfrm>
        </p:grpSpPr>
        <p:sp>
          <p:nvSpPr>
            <p:cNvPr id="60" name="Google Shape;60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205869" y="878275"/>
            <a:ext cx="5379254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Using Natural language Processing(NLP) to do text corpus preprocessing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Using regular expression to remove punctuation and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Grouped human response with robot response as pairs of sentences 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205869" y="211718"/>
            <a:ext cx="7593300" cy="66655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Pre-Processing</a:t>
            </a:r>
            <a:endParaRPr sz="6000" dirty="0"/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131" y="544997"/>
            <a:ext cx="2904825" cy="370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265078">
            <a:off x="5747886" y="598638"/>
            <a:ext cx="419450" cy="55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0D67F0-C067-964F-88DB-DFD40D0C04A7}"/>
              </a:ext>
            </a:extLst>
          </p:cNvPr>
          <p:cNvSpPr txBox="1"/>
          <p:nvPr/>
        </p:nvSpPr>
        <p:spPr>
          <a:xfrm>
            <a:off x="357232" y="3144011"/>
            <a:ext cx="64638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('hi', 'hi there how are you’) </a:t>
            </a:r>
          </a:p>
          <a:p>
            <a:r>
              <a:rPr lang="en-US" dirty="0">
                <a:solidFill>
                  <a:schemeClr val="bg1"/>
                </a:solidFill>
              </a:rPr>
              <a:t>('oh thanks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m fine this is an evening in my </a:t>
            </a:r>
            <a:r>
              <a:rPr lang="en-US" dirty="0" err="1">
                <a:solidFill>
                  <a:schemeClr val="bg1"/>
                </a:solidFill>
              </a:rPr>
              <a:t>timezone</a:t>
            </a:r>
            <a:r>
              <a:rPr lang="en-US" dirty="0">
                <a:solidFill>
                  <a:schemeClr val="bg1"/>
                </a:solidFill>
              </a:rPr>
              <a:t>', 'here is afternoon’) </a:t>
            </a:r>
          </a:p>
          <a:p>
            <a:r>
              <a:rPr lang="en-US" dirty="0">
                <a:solidFill>
                  <a:schemeClr val="bg1"/>
                </a:solidFill>
              </a:rPr>
              <a:t>('how do you feel today tell me something about yourself', 'my name is </a:t>
            </a:r>
            <a:r>
              <a:rPr lang="en-US" dirty="0" err="1">
                <a:solidFill>
                  <a:schemeClr val="bg1"/>
                </a:solidFill>
              </a:rPr>
              <a:t>rdany</a:t>
            </a:r>
            <a:r>
              <a:rPr lang="en-US" dirty="0">
                <a:solidFill>
                  <a:schemeClr val="bg1"/>
                </a:solidFill>
              </a:rPr>
              <a:t> but you can call me </a:t>
            </a:r>
            <a:r>
              <a:rPr lang="en-US" dirty="0" err="1">
                <a:solidFill>
                  <a:schemeClr val="bg1"/>
                </a:solidFill>
              </a:rPr>
              <a:t>dany</a:t>
            </a:r>
            <a:r>
              <a:rPr lang="en-US" dirty="0">
                <a:solidFill>
                  <a:schemeClr val="bg1"/>
                </a:solidFill>
              </a:rPr>
              <a:t> the r means robot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hope we can be virtual friends’) </a:t>
            </a:r>
          </a:p>
          <a:p>
            <a:r>
              <a:rPr lang="en-US" dirty="0">
                <a:solidFill>
                  <a:schemeClr val="bg1"/>
                </a:solidFill>
              </a:rPr>
              <a:t>('how many virtual friends have you got', '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have many but not enough to fully understand humans beings’) </a:t>
            </a:r>
          </a:p>
          <a:p>
            <a:r>
              <a:rPr lang="en-US" dirty="0">
                <a:solidFill>
                  <a:schemeClr val="bg1"/>
                </a:solidFill>
              </a:rPr>
              <a:t>('is that forbidden for you to tell the exact number', '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talked with 143 users counting 7294 lines of text')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4695E-82CF-654E-8F1C-17873117F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3" y="355276"/>
            <a:ext cx="6119063" cy="534308"/>
          </a:xfrm>
        </p:spPr>
        <p:txBody>
          <a:bodyPr/>
          <a:lstStyle/>
          <a:p>
            <a:r>
              <a:rPr lang="en-US" sz="6000" dirty="0"/>
              <a:t>tokenization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B9CAF-4593-3742-A566-F4C745DD7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" y="2164080"/>
            <a:ext cx="4310743" cy="297942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we created separate lists for unique input tokens and unique target tokens. After that, we created input features dictionary and target features dictionary to store tokens as key-value pairs.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BA1D47-1C32-084A-9EDF-47373D13C0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D742D-3B87-8848-9298-B3CD015C59C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3606"/>
            <a:ext cx="4471416" cy="1773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C65A3B-150D-2F40-B243-E989528D25F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860" y="1956816"/>
            <a:ext cx="4469556" cy="3072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14572F-6ED7-FE4F-862F-D93223AC5D0E}"/>
              </a:ext>
            </a:extLst>
          </p:cNvPr>
          <p:cNvSpPr/>
          <p:nvPr/>
        </p:nvSpPr>
        <p:spPr>
          <a:xfrm>
            <a:off x="0" y="115750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sym typeface="IBM Plex Sans Condensed"/>
              </a:rPr>
              <a:t>For target sequences, we have to add &lt;START&gt; at the beginning of the target sentence and &lt;END&gt; at the end of the target sentence. </a:t>
            </a:r>
          </a:p>
        </p:txBody>
      </p:sp>
    </p:spTree>
    <p:extLst>
      <p:ext uri="{BB962C8B-B14F-4D97-AF65-F5344CB8AC3E}">
        <p14:creationId xmlns:p14="http://schemas.microsoft.com/office/powerpoint/2010/main" val="4056951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86719-F3DD-CC49-ADD9-AB9E38957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99" y="181733"/>
            <a:ext cx="8173975" cy="784750"/>
          </a:xfrm>
        </p:spPr>
        <p:txBody>
          <a:bodyPr/>
          <a:lstStyle/>
          <a:p>
            <a:r>
              <a:rPr lang="en-US" sz="4800" dirty="0"/>
              <a:t>One hot Encoding and word Embedding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08913-8C4F-5A47-BE84-C6B28D4BB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7811" y="999541"/>
            <a:ext cx="2733348" cy="380195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Converting words into corresponding numeric vector representations</a:t>
            </a: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Using one-hot vectors for encoder input, decoder input and decoder output. </a:t>
            </a: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Using word embedding method for encoder input and decoder input </a:t>
            </a: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Using </a:t>
            </a:r>
            <a:r>
              <a:rPr lang="en-US" sz="1400" b="1" dirty="0" err="1">
                <a:solidFill>
                  <a:schemeClr val="bg1"/>
                </a:solidFill>
                <a:latin typeface="Arial"/>
                <a:cs typeface="Arial"/>
              </a:rPr>
              <a:t>GloVe</a:t>
            </a: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 word embedding</a:t>
            </a: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101600" indent="0">
              <a:buNone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85AFF8-00E6-4244-AAD1-E031286E28F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09EFC-96B6-2F42-98A0-3CFA5C66CF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03213-C53D-144C-A512-E608F7F55E5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27" y="995691"/>
            <a:ext cx="4723697" cy="1319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4DA509-7878-6742-8CC2-F5D7314940C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27" y="2553972"/>
            <a:ext cx="4715714" cy="1319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312B63-DDFB-ED45-A091-C4F81055FFC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910" y="3873766"/>
            <a:ext cx="4715714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20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190925" y="251926"/>
            <a:ext cx="5501128" cy="105775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Model Selection</a:t>
            </a:r>
            <a:endParaRPr sz="6000" dirty="0"/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623C1D-548C-A440-93C3-199EA5BC9B50}"/>
              </a:ext>
            </a:extLst>
          </p:cNvPr>
          <p:cNvSpPr txBox="1"/>
          <p:nvPr/>
        </p:nvSpPr>
        <p:spPr>
          <a:xfrm>
            <a:off x="190925" y="1448365"/>
            <a:ext cx="48188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Selecting LSTM seq2seq with encoder and decoder  model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Using </a:t>
            </a:r>
            <a:r>
              <a:rPr lang="en-US" sz="2800" dirty="0" err="1">
                <a:solidFill>
                  <a:schemeClr val="bg1"/>
                </a:solidFill>
              </a:rPr>
              <a:t>Keras</a:t>
            </a:r>
            <a:r>
              <a:rPr lang="en-US" sz="2800" dirty="0">
                <a:solidFill>
                  <a:schemeClr val="bg1"/>
                </a:solidFill>
              </a:rPr>
              <a:t> Functional API as our model structure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0" y="52399"/>
            <a:ext cx="5954056" cy="54345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 model with one-hot method</a:t>
            </a:r>
            <a:endParaRPr dirty="0"/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623C1D-548C-A440-93C3-199EA5BC9B50}"/>
              </a:ext>
            </a:extLst>
          </p:cNvPr>
          <p:cNvSpPr txBox="1"/>
          <p:nvPr/>
        </p:nvSpPr>
        <p:spPr>
          <a:xfrm>
            <a:off x="-1" y="516020"/>
            <a:ext cx="6419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C22E38-A8D2-C94B-B347-B0F5C6C0C24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850"/>
            <a:ext cx="6671387" cy="2467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AA6C93-ED65-774C-917F-2718B67A3E5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063241"/>
            <a:ext cx="4746835" cy="2080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133FD9-B1CB-2148-81BA-6CB0469511F8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36" y="3063241"/>
            <a:ext cx="4206239" cy="20802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14C15B-C5DF-1F46-94A6-ABC6902F07A3}"/>
              </a:ext>
            </a:extLst>
          </p:cNvPr>
          <p:cNvSpPr/>
          <p:nvPr/>
        </p:nvSpPr>
        <p:spPr>
          <a:xfrm>
            <a:off x="2230016" y="1940767"/>
            <a:ext cx="2174033" cy="111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98D16D-68F2-BF44-9917-FB8B300A537A}"/>
              </a:ext>
            </a:extLst>
          </p:cNvPr>
          <p:cNvSpPr/>
          <p:nvPr/>
        </p:nvSpPr>
        <p:spPr>
          <a:xfrm>
            <a:off x="2230016" y="1408922"/>
            <a:ext cx="989045" cy="111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92FA6-56D3-744F-BA1E-0626F3D5FE74}"/>
              </a:ext>
            </a:extLst>
          </p:cNvPr>
          <p:cNvSpPr/>
          <p:nvPr/>
        </p:nvSpPr>
        <p:spPr>
          <a:xfrm>
            <a:off x="2537927" y="2164701"/>
            <a:ext cx="1138334" cy="111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6918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Flavius template">
  <a:themeElements>
    <a:clrScheme name="Custom 347">
      <a:dk1>
        <a:srgbClr val="1E263A"/>
      </a:dk1>
      <a:lt1>
        <a:srgbClr val="FFFFFF"/>
      </a:lt1>
      <a:dk2>
        <a:srgbClr val="989CA7"/>
      </a:dk2>
      <a:lt2>
        <a:srgbClr val="EAEEF0"/>
      </a:lt2>
      <a:accent1>
        <a:srgbClr val="6DB9E4"/>
      </a:accent1>
      <a:accent2>
        <a:srgbClr val="9ECE46"/>
      </a:accent2>
      <a:accent3>
        <a:srgbClr val="ECCB49"/>
      </a:accent3>
      <a:accent4>
        <a:srgbClr val="F5A73B"/>
      </a:accent4>
      <a:accent5>
        <a:srgbClr val="F36846"/>
      </a:accent5>
      <a:accent6>
        <a:srgbClr val="DD73C3"/>
      </a:accent6>
      <a:hlink>
        <a:srgbClr val="293D6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1E263A"/>
    </a:dk1>
    <a:lt1>
      <a:srgbClr val="FFFFFF"/>
    </a:lt1>
    <a:dk2>
      <a:srgbClr val="989CA7"/>
    </a:dk2>
    <a:lt2>
      <a:srgbClr val="EAEEF0"/>
    </a:lt2>
    <a:accent1>
      <a:srgbClr val="6DB9E4"/>
    </a:accent1>
    <a:accent2>
      <a:srgbClr val="9ECE46"/>
    </a:accent2>
    <a:accent3>
      <a:srgbClr val="ECCB49"/>
    </a:accent3>
    <a:accent4>
      <a:srgbClr val="F5A73B"/>
    </a:accent4>
    <a:accent5>
      <a:srgbClr val="F36846"/>
    </a:accent5>
    <a:accent6>
      <a:srgbClr val="DD73C3"/>
    </a:accent6>
    <a:hlink>
      <a:srgbClr val="293D6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</TotalTime>
  <Words>558</Words>
  <Application>Microsoft Macintosh PowerPoint</Application>
  <PresentationFormat>On-screen Show (16:9)</PresentationFormat>
  <Paragraphs>66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Bebas Neue</vt:lpstr>
      <vt:lpstr>IBM Plex Sans Condensed</vt:lpstr>
      <vt:lpstr>Arial</vt:lpstr>
      <vt:lpstr>Flavius template</vt:lpstr>
      <vt:lpstr>Chartbot</vt:lpstr>
      <vt:lpstr>What is Chatbot?</vt:lpstr>
      <vt:lpstr>How to build a chatbot?</vt:lpstr>
      <vt:lpstr>Datasets overview</vt:lpstr>
      <vt:lpstr>Pre-Processing</vt:lpstr>
      <vt:lpstr>tokenization </vt:lpstr>
      <vt:lpstr>One hot Encoding and word Embedding</vt:lpstr>
      <vt:lpstr>Model Selection</vt:lpstr>
      <vt:lpstr>First model with one-hot method</vt:lpstr>
      <vt:lpstr>Second model with embedding layer</vt:lpstr>
      <vt:lpstr>PowerPoint Presentation</vt:lpstr>
      <vt:lpstr>One-hot CB VS Embedding CB</vt:lpstr>
      <vt:lpstr>Conclusion</vt:lpstr>
      <vt:lpstr>Chatbot: Thank You! Have a nice day!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concept</dc:title>
  <cp:lastModifiedBy>CaoChenwei</cp:lastModifiedBy>
  <cp:revision>61</cp:revision>
  <dcterms:modified xsi:type="dcterms:W3CDTF">2020-12-03T06:00:04Z</dcterms:modified>
</cp:coreProperties>
</file>